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326" r:id="rId2"/>
    <p:sldId id="328" r:id="rId3"/>
    <p:sldId id="327" r:id="rId4"/>
  </p:sldIdLst>
  <p:sldSz cx="9144000" cy="6858000" type="screen4x3"/>
  <p:notesSz cx="6815138" cy="99441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CFF33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ลักษณะสีอ่อน 3 - เน้น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ลักษณะ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>
        <p:scale>
          <a:sx n="75" d="100"/>
          <a:sy n="75" d="100"/>
        </p:scale>
        <p:origin x="-37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56CA9A-71B4-48ED-A4B3-5DBBB8262B9E}" type="doc">
      <dgm:prSet loTypeId="urn:microsoft.com/office/officeart/2005/8/layout/hProcess9" loCatId="process" qsTypeId="urn:microsoft.com/office/officeart/2005/8/quickstyle/simple1#1" qsCatId="simple" csTypeId="urn:microsoft.com/office/officeart/2005/8/colors/accent1_2#1" csCatId="accent1" phldr="1"/>
      <dgm:spPr/>
    </dgm:pt>
    <dgm:pt modelId="{3A6EFC76-0677-456C-A120-15D99A81D0A0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th-TH" sz="2000" b="1" dirty="0" smtClean="0">
              <a:latin typeface="TH SarabunPSK" pitchFamily="34" charset="-34"/>
              <a:cs typeface="TH SarabunPSK" pitchFamily="34" charset="-34"/>
            </a:rPr>
            <a:t> รวบรวมซื้อมาขายไป</a:t>
          </a:r>
          <a:endParaRPr lang="th-TH" sz="2800" b="1" dirty="0" smtClean="0">
            <a:latin typeface="TH SarabunPSK" pitchFamily="34" charset="-34"/>
            <a:cs typeface="TH SarabunPSK" pitchFamily="34" charset="-34"/>
          </a:endParaRPr>
        </a:p>
      </dgm:t>
    </dgm:pt>
    <dgm:pt modelId="{7244BDF6-7A31-4602-8865-551235A0A213}" type="parTrans" cxnId="{33F92B5E-02E0-416C-8E96-6536C38E1D39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566FD862-26DD-46AB-809C-80BD5432AA97}" type="sibTrans" cxnId="{33F92B5E-02E0-416C-8E96-6536C38E1D39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CF97DC9E-91D4-4B7A-BD51-84F6C8D24615}">
      <dgm:prSet phldrT="[Text]" custT="1"/>
      <dgm:spPr>
        <a:solidFill>
          <a:schemeClr val="accent1">
            <a:lumMod val="75000"/>
          </a:schemeClr>
        </a:solidFill>
        <a:effectLst/>
      </dgm:spPr>
      <dgm:t>
        <a:bodyPr/>
        <a:lstStyle/>
        <a:p>
          <a:pPr algn="l"/>
          <a:r>
            <a:rPr lang="th-TH" sz="1500" b="1" dirty="0" smtClean="0">
              <a:latin typeface="TH SarabunPSK" pitchFamily="34" charset="-34"/>
              <a:cs typeface="TH SarabunPSK" pitchFamily="34" charset="-34"/>
            </a:rPr>
            <a:t>- เอกชน</a:t>
          </a:r>
        </a:p>
        <a:p>
          <a:pPr algn="l"/>
          <a:r>
            <a:rPr lang="th-TH" sz="1500" b="1" dirty="0" smtClean="0">
              <a:latin typeface="TH SarabunPSK" pitchFamily="34" charset="-34"/>
              <a:cs typeface="TH SarabunPSK" pitchFamily="34" charset="-34"/>
            </a:rPr>
            <a:t>- พ่อค้า </a:t>
          </a:r>
        </a:p>
      </dgm:t>
    </dgm:pt>
    <dgm:pt modelId="{F725A65F-A46B-4093-94A3-EEA0558D7858}" type="parTrans" cxnId="{4566F662-6CF4-4336-825C-A902AF655774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C2358856-4E3B-48E3-BD9D-44E678967908}" type="sibTrans" cxnId="{4566F662-6CF4-4336-825C-A902AF655774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49DF8AC4-10D0-4BA6-8E2A-A8004D8DE15E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h-TH" sz="2800" b="1" dirty="0" smtClean="0">
              <a:latin typeface="TH SarabunPSK" pitchFamily="34" charset="-34"/>
              <a:cs typeface="TH SarabunPSK" pitchFamily="34" charset="-34"/>
            </a:rPr>
            <a:t>สถาบันเกษตรกร</a:t>
          </a:r>
          <a:endParaRPr lang="th-TH" sz="2400" b="1" dirty="0">
            <a:latin typeface="TH SarabunPSK" pitchFamily="34" charset="-34"/>
            <a:cs typeface="TH SarabunPSK" pitchFamily="34" charset="-34"/>
          </a:endParaRPr>
        </a:p>
      </dgm:t>
    </dgm:pt>
    <dgm:pt modelId="{5F6C8093-3F4F-4708-BDE4-28E8DADD3A17}" type="sibTrans" cxnId="{CBDCB6D8-456C-48D3-A71E-5E27965E7F99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D2F860DC-1DAB-40B6-8C09-052C0A7F7E04}" type="parTrans" cxnId="{CBDCB6D8-456C-48D3-A71E-5E27965E7F99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9BBA48BB-14C3-4EF6-9656-7BD8468B5FCC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th-TH" sz="2000" b="1" dirty="0" smtClean="0">
              <a:latin typeface="TH SarabunPSK" pitchFamily="34" charset="-34"/>
              <a:cs typeface="TH SarabunPSK" pitchFamily="34" charset="-34"/>
            </a:rPr>
            <a:t>แปรรูปเพิ่มมูลค่า</a:t>
          </a:r>
        </a:p>
      </dgm:t>
    </dgm:pt>
    <dgm:pt modelId="{BD319024-0558-499E-9FF9-985ED0BFE255}" type="parTrans" cxnId="{82E1BC1C-5336-4DD4-A2EE-E4F007FFF146}">
      <dgm:prSet/>
      <dgm:spPr/>
      <dgm:t>
        <a:bodyPr/>
        <a:lstStyle/>
        <a:p>
          <a:endParaRPr lang="th-TH"/>
        </a:p>
      </dgm:t>
    </dgm:pt>
    <dgm:pt modelId="{76514778-7D10-4667-AF3F-BBC5B1784778}" type="sibTrans" cxnId="{82E1BC1C-5336-4DD4-A2EE-E4F007FFF146}">
      <dgm:prSet/>
      <dgm:spPr/>
      <dgm:t>
        <a:bodyPr/>
        <a:lstStyle/>
        <a:p>
          <a:endParaRPr lang="th-TH"/>
        </a:p>
      </dgm:t>
    </dgm:pt>
    <dgm:pt modelId="{BB3B4A21-B747-46E0-B9B8-049F37EEB0B4}">
      <dgm:prSet phldrT="[Text]" custT="1"/>
      <dgm:spPr>
        <a:solidFill>
          <a:schemeClr val="accent1">
            <a:lumMod val="75000"/>
          </a:schemeClr>
        </a:solidFill>
        <a:effectLst/>
      </dgm:spPr>
      <dgm:t>
        <a:bodyPr/>
        <a:lstStyle/>
        <a:p>
          <a:pPr algn="l"/>
          <a:r>
            <a:rPr lang="th-TH" sz="1500" b="1" dirty="0" smtClean="0">
              <a:latin typeface="TH SarabunPSK" pitchFamily="34" charset="-34"/>
              <a:cs typeface="TH SarabunPSK" pitchFamily="34" charset="-34"/>
            </a:rPr>
            <a:t>ข้าวสาร </a:t>
          </a:r>
          <a:endParaRPr lang="en-US" sz="1500" b="1" dirty="0" smtClean="0">
            <a:latin typeface="TH SarabunPSK" pitchFamily="34" charset="-34"/>
            <a:cs typeface="TH SarabunPSK" pitchFamily="34" charset="-34"/>
          </a:endParaRPr>
        </a:p>
        <a:p>
          <a:pPr algn="l"/>
          <a:r>
            <a:rPr lang="en-US" sz="1500" b="1" dirty="0" smtClean="0">
              <a:latin typeface="TH SarabunPSK" pitchFamily="34" charset="-34"/>
              <a:cs typeface="TH SarabunPSK" pitchFamily="34" charset="-34"/>
            </a:rPr>
            <a:t>180,000 </a:t>
          </a:r>
          <a:r>
            <a:rPr lang="th-TH" sz="1500" b="1" dirty="0" smtClean="0">
              <a:latin typeface="TH SarabunPSK" pitchFamily="34" charset="-34"/>
              <a:cs typeface="TH SarabunPSK" pitchFamily="34" charset="-34"/>
            </a:rPr>
            <a:t>ตัน</a:t>
          </a:r>
        </a:p>
      </dgm:t>
    </dgm:pt>
    <dgm:pt modelId="{DB4DF5BA-6F93-430C-92C6-35A61AA9469E}" type="parTrans" cxnId="{212D2610-0626-4F41-9AFE-432BAE4D657A}">
      <dgm:prSet/>
      <dgm:spPr/>
      <dgm:t>
        <a:bodyPr/>
        <a:lstStyle/>
        <a:p>
          <a:endParaRPr lang="th-TH"/>
        </a:p>
      </dgm:t>
    </dgm:pt>
    <dgm:pt modelId="{A3E6C896-7964-48FB-8A9E-E58AE3B3FA0A}" type="sibTrans" cxnId="{212D2610-0626-4F41-9AFE-432BAE4D657A}">
      <dgm:prSet/>
      <dgm:spPr/>
      <dgm:t>
        <a:bodyPr/>
        <a:lstStyle/>
        <a:p>
          <a:endParaRPr lang="th-TH"/>
        </a:p>
      </dgm:t>
    </dgm:pt>
    <dgm:pt modelId="{D433E303-9832-4805-AE68-DD918D2DA359}" type="pres">
      <dgm:prSet presAssocID="{4C56CA9A-71B4-48ED-A4B3-5DBBB8262B9E}" presName="CompostProcess" presStyleCnt="0">
        <dgm:presLayoutVars>
          <dgm:dir/>
          <dgm:resizeHandles val="exact"/>
        </dgm:presLayoutVars>
      </dgm:prSet>
      <dgm:spPr/>
    </dgm:pt>
    <dgm:pt modelId="{4BD0DA7B-E590-4475-919C-6AE4147FD217}" type="pres">
      <dgm:prSet presAssocID="{4C56CA9A-71B4-48ED-A4B3-5DBBB8262B9E}" presName="arrow" presStyleLbl="bgShp" presStyleIdx="0" presStyleCnt="1" custScaleX="85269" custScaleY="81975" custLinFactNeighborX="20273" custLinFactNeighborY="-3868"/>
      <dgm:spPr/>
    </dgm:pt>
    <dgm:pt modelId="{FDA0AAFB-51E7-4B0D-A07A-47801D729207}" type="pres">
      <dgm:prSet presAssocID="{4C56CA9A-71B4-48ED-A4B3-5DBBB8262B9E}" presName="linearProcess" presStyleCnt="0"/>
      <dgm:spPr/>
    </dgm:pt>
    <dgm:pt modelId="{A1B26485-12D7-4F22-927C-E8F73647D447}" type="pres">
      <dgm:prSet presAssocID="{49DF8AC4-10D0-4BA6-8E2A-A8004D8DE15E}" presName="textNode" presStyleLbl="node1" presStyleIdx="0" presStyleCnt="5" custScaleX="43524" custScaleY="133104" custLinFactX="8321" custLinFactNeighborX="100000" custLinFactNeighborY="-5302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26B6792-63F4-4BE3-9A63-15729CD30CB3}" type="pres">
      <dgm:prSet presAssocID="{5F6C8093-3F4F-4708-BDE4-28E8DADD3A17}" presName="sibTrans" presStyleCnt="0"/>
      <dgm:spPr/>
    </dgm:pt>
    <dgm:pt modelId="{8808F71B-3575-43BA-AF08-1F2DE1DA240A}" type="pres">
      <dgm:prSet presAssocID="{3A6EFC76-0677-456C-A120-15D99A81D0A0}" presName="textNode" presStyleLbl="node1" presStyleIdx="1" presStyleCnt="5" custScaleX="46243" custScaleY="78976" custLinFactX="55706" custLinFactNeighborX="100000" custLinFactNeighborY="-1353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F86E5D4-F6E8-43F3-B3C1-081A6BCCD7F1}" type="pres">
      <dgm:prSet presAssocID="{566FD862-26DD-46AB-809C-80BD5432AA97}" presName="sibTrans" presStyleCnt="0"/>
      <dgm:spPr/>
    </dgm:pt>
    <dgm:pt modelId="{85598922-E483-4B62-A980-6C93BB0A6450}" type="pres">
      <dgm:prSet presAssocID="{9BBA48BB-14C3-4EF6-9656-7BD8468B5FCC}" presName="textNode" presStyleLbl="node1" presStyleIdx="2" presStyleCnt="5" custScaleX="50013" custScaleY="74308" custLinFactNeighborX="63280" custLinFactNeighborY="-9431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6307806-A36C-4DC6-966B-E26CD6C20C5B}" type="pres">
      <dgm:prSet presAssocID="{76514778-7D10-4667-AF3F-BBC5B1784778}" presName="sibTrans" presStyleCnt="0"/>
      <dgm:spPr/>
    </dgm:pt>
    <dgm:pt modelId="{8F42C267-A62B-40C2-B14E-62D36176D89E}" type="pres">
      <dgm:prSet presAssocID="{CF97DC9E-91D4-4B7A-BD51-84F6C8D24615}" presName="textNode" presStyleLbl="node1" presStyleIdx="3" presStyleCnt="5" custFlipHor="0" custScaleX="32572" custScaleY="87418" custLinFactNeighborX="84192" custLinFactNeighborY="298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C9D45E5-3A66-49B3-9B44-00097AF6D874}" type="pres">
      <dgm:prSet presAssocID="{C2358856-4E3B-48E3-BD9D-44E678967908}" presName="sibTrans" presStyleCnt="0"/>
      <dgm:spPr/>
    </dgm:pt>
    <dgm:pt modelId="{2ECFFBB8-D640-4BAC-BCCC-6F2896311D80}" type="pres">
      <dgm:prSet presAssocID="{BB3B4A21-B747-46E0-B9B8-049F37EEB0B4}" presName="textNode" presStyleLbl="node1" presStyleIdx="4" presStyleCnt="5" custScaleX="31763" custScaleY="68227" custLinFactX="-20211" custLinFactNeighborX="-100000" custLinFactNeighborY="-936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3F92B5E-02E0-416C-8E96-6536C38E1D39}" srcId="{4C56CA9A-71B4-48ED-A4B3-5DBBB8262B9E}" destId="{3A6EFC76-0677-456C-A120-15D99A81D0A0}" srcOrd="1" destOrd="0" parTransId="{7244BDF6-7A31-4602-8865-551235A0A213}" sibTransId="{566FD862-26DD-46AB-809C-80BD5432AA97}"/>
    <dgm:cxn modelId="{212D2610-0626-4F41-9AFE-432BAE4D657A}" srcId="{4C56CA9A-71B4-48ED-A4B3-5DBBB8262B9E}" destId="{BB3B4A21-B747-46E0-B9B8-049F37EEB0B4}" srcOrd="4" destOrd="0" parTransId="{DB4DF5BA-6F93-430C-92C6-35A61AA9469E}" sibTransId="{A3E6C896-7964-48FB-8A9E-E58AE3B3FA0A}"/>
    <dgm:cxn modelId="{C1997803-79CD-4D55-998F-B159A1192594}" type="presOf" srcId="{9BBA48BB-14C3-4EF6-9656-7BD8468B5FCC}" destId="{85598922-E483-4B62-A980-6C93BB0A6450}" srcOrd="0" destOrd="0" presId="urn:microsoft.com/office/officeart/2005/8/layout/hProcess9"/>
    <dgm:cxn modelId="{5E2DF6A5-CE5C-4A2A-A847-3D6FEB74E6A1}" type="presOf" srcId="{4C56CA9A-71B4-48ED-A4B3-5DBBB8262B9E}" destId="{D433E303-9832-4805-AE68-DD918D2DA359}" srcOrd="0" destOrd="0" presId="urn:microsoft.com/office/officeart/2005/8/layout/hProcess9"/>
    <dgm:cxn modelId="{4566F662-6CF4-4336-825C-A902AF655774}" srcId="{4C56CA9A-71B4-48ED-A4B3-5DBBB8262B9E}" destId="{CF97DC9E-91D4-4B7A-BD51-84F6C8D24615}" srcOrd="3" destOrd="0" parTransId="{F725A65F-A46B-4093-94A3-EEA0558D7858}" sibTransId="{C2358856-4E3B-48E3-BD9D-44E678967908}"/>
    <dgm:cxn modelId="{82E1BC1C-5336-4DD4-A2EE-E4F007FFF146}" srcId="{4C56CA9A-71B4-48ED-A4B3-5DBBB8262B9E}" destId="{9BBA48BB-14C3-4EF6-9656-7BD8468B5FCC}" srcOrd="2" destOrd="0" parTransId="{BD319024-0558-499E-9FF9-985ED0BFE255}" sibTransId="{76514778-7D10-4667-AF3F-BBC5B1784778}"/>
    <dgm:cxn modelId="{26363E69-CEBE-42EC-ACE9-87B964C8FE61}" type="presOf" srcId="{49DF8AC4-10D0-4BA6-8E2A-A8004D8DE15E}" destId="{A1B26485-12D7-4F22-927C-E8F73647D447}" srcOrd="0" destOrd="0" presId="urn:microsoft.com/office/officeart/2005/8/layout/hProcess9"/>
    <dgm:cxn modelId="{D2082024-B509-4A78-A5E0-691724EC380E}" type="presOf" srcId="{3A6EFC76-0677-456C-A120-15D99A81D0A0}" destId="{8808F71B-3575-43BA-AF08-1F2DE1DA240A}" srcOrd="0" destOrd="0" presId="urn:microsoft.com/office/officeart/2005/8/layout/hProcess9"/>
    <dgm:cxn modelId="{CBDCB6D8-456C-48D3-A71E-5E27965E7F99}" srcId="{4C56CA9A-71B4-48ED-A4B3-5DBBB8262B9E}" destId="{49DF8AC4-10D0-4BA6-8E2A-A8004D8DE15E}" srcOrd="0" destOrd="0" parTransId="{D2F860DC-1DAB-40B6-8C09-052C0A7F7E04}" sibTransId="{5F6C8093-3F4F-4708-BDE4-28E8DADD3A17}"/>
    <dgm:cxn modelId="{3ECDD204-9576-4B5F-949B-2B81537B1854}" type="presOf" srcId="{CF97DC9E-91D4-4B7A-BD51-84F6C8D24615}" destId="{8F42C267-A62B-40C2-B14E-62D36176D89E}" srcOrd="0" destOrd="0" presId="urn:microsoft.com/office/officeart/2005/8/layout/hProcess9"/>
    <dgm:cxn modelId="{26C46BDF-A3C3-4841-86C0-6A3AC3C2F615}" type="presOf" srcId="{BB3B4A21-B747-46E0-B9B8-049F37EEB0B4}" destId="{2ECFFBB8-D640-4BAC-BCCC-6F2896311D80}" srcOrd="0" destOrd="0" presId="urn:microsoft.com/office/officeart/2005/8/layout/hProcess9"/>
    <dgm:cxn modelId="{D31288F1-19C3-481C-8BB5-41A5D08D0CB7}" type="presParOf" srcId="{D433E303-9832-4805-AE68-DD918D2DA359}" destId="{4BD0DA7B-E590-4475-919C-6AE4147FD217}" srcOrd="0" destOrd="0" presId="urn:microsoft.com/office/officeart/2005/8/layout/hProcess9"/>
    <dgm:cxn modelId="{9DAB2961-8B58-499E-B3CF-19FE0A1FABD2}" type="presParOf" srcId="{D433E303-9832-4805-AE68-DD918D2DA359}" destId="{FDA0AAFB-51E7-4B0D-A07A-47801D729207}" srcOrd="1" destOrd="0" presId="urn:microsoft.com/office/officeart/2005/8/layout/hProcess9"/>
    <dgm:cxn modelId="{A26BBC90-CAE2-48B3-ACF5-F1FA61D6EE7D}" type="presParOf" srcId="{FDA0AAFB-51E7-4B0D-A07A-47801D729207}" destId="{A1B26485-12D7-4F22-927C-E8F73647D447}" srcOrd="0" destOrd="0" presId="urn:microsoft.com/office/officeart/2005/8/layout/hProcess9"/>
    <dgm:cxn modelId="{9CE2BF95-DE1E-4467-8611-19182373E878}" type="presParOf" srcId="{FDA0AAFB-51E7-4B0D-A07A-47801D729207}" destId="{C26B6792-63F4-4BE3-9A63-15729CD30CB3}" srcOrd="1" destOrd="0" presId="urn:microsoft.com/office/officeart/2005/8/layout/hProcess9"/>
    <dgm:cxn modelId="{7E319ABD-681D-4905-9917-DB8AC3B277D9}" type="presParOf" srcId="{FDA0AAFB-51E7-4B0D-A07A-47801D729207}" destId="{8808F71B-3575-43BA-AF08-1F2DE1DA240A}" srcOrd="2" destOrd="0" presId="urn:microsoft.com/office/officeart/2005/8/layout/hProcess9"/>
    <dgm:cxn modelId="{B05E8D04-BEFF-4607-8C6C-55392BECCE03}" type="presParOf" srcId="{FDA0AAFB-51E7-4B0D-A07A-47801D729207}" destId="{6F86E5D4-F6E8-43F3-B3C1-081A6BCCD7F1}" srcOrd="3" destOrd="0" presId="urn:microsoft.com/office/officeart/2005/8/layout/hProcess9"/>
    <dgm:cxn modelId="{EF79B273-CA31-4EDA-B8A2-890FA721D143}" type="presParOf" srcId="{FDA0AAFB-51E7-4B0D-A07A-47801D729207}" destId="{85598922-E483-4B62-A980-6C93BB0A6450}" srcOrd="4" destOrd="0" presId="urn:microsoft.com/office/officeart/2005/8/layout/hProcess9"/>
    <dgm:cxn modelId="{D0EB4621-CDEB-46D5-8634-B9202B2FA737}" type="presParOf" srcId="{FDA0AAFB-51E7-4B0D-A07A-47801D729207}" destId="{C6307806-A36C-4DC6-966B-E26CD6C20C5B}" srcOrd="5" destOrd="0" presId="urn:microsoft.com/office/officeart/2005/8/layout/hProcess9"/>
    <dgm:cxn modelId="{8FC52028-F1DD-4FD3-B5E6-A228645AB3B0}" type="presParOf" srcId="{FDA0AAFB-51E7-4B0D-A07A-47801D729207}" destId="{8F42C267-A62B-40C2-B14E-62D36176D89E}" srcOrd="6" destOrd="0" presId="urn:microsoft.com/office/officeart/2005/8/layout/hProcess9"/>
    <dgm:cxn modelId="{5C0D1898-B079-4443-B996-4BEC222A7D5C}" type="presParOf" srcId="{FDA0AAFB-51E7-4B0D-A07A-47801D729207}" destId="{2C9D45E5-3A66-49B3-9B44-00097AF6D874}" srcOrd="7" destOrd="0" presId="urn:microsoft.com/office/officeart/2005/8/layout/hProcess9"/>
    <dgm:cxn modelId="{268AA368-050B-4C46-8270-8A5874C78677}" type="presParOf" srcId="{FDA0AAFB-51E7-4B0D-A07A-47801D729207}" destId="{2ECFFBB8-D640-4BAC-BCCC-6F2896311D80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D0DA7B-E590-4475-919C-6AE4147FD217}">
      <dsp:nvSpPr>
        <dsp:cNvPr id="0" name=""/>
        <dsp:cNvSpPr/>
      </dsp:nvSpPr>
      <dsp:spPr>
        <a:xfrm>
          <a:off x="2107028" y="281328"/>
          <a:ext cx="4729702" cy="154796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B26485-12D7-4F22-927C-E8F73647D447}">
      <dsp:nvSpPr>
        <dsp:cNvPr id="0" name=""/>
        <dsp:cNvSpPr/>
      </dsp:nvSpPr>
      <dsp:spPr>
        <a:xfrm>
          <a:off x="734767" y="234133"/>
          <a:ext cx="1262374" cy="122644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PSK" pitchFamily="34" charset="-34"/>
              <a:cs typeface="TH SarabunPSK" pitchFamily="34" charset="-34"/>
            </a:rPr>
            <a:t>สถาบันเกษตรกร</a:t>
          </a:r>
          <a:endParaRPr lang="th-TH" sz="24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734767" y="234133"/>
        <a:ext cx="1262374" cy="1226449"/>
      </dsp:txXfrm>
    </dsp:sp>
    <dsp:sp modelId="{8808F71B-3575-43BA-AF08-1F2DE1DA240A}">
      <dsp:nvSpPr>
        <dsp:cNvPr id="0" name=""/>
        <dsp:cNvSpPr/>
      </dsp:nvSpPr>
      <dsp:spPr>
        <a:xfrm>
          <a:off x="3744498" y="847357"/>
          <a:ext cx="1341236" cy="727701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PSK" pitchFamily="34" charset="-34"/>
              <a:cs typeface="TH SarabunPSK" pitchFamily="34" charset="-34"/>
            </a:rPr>
            <a:t> รวบรวมซื้อมาขายไป</a:t>
          </a:r>
          <a:endParaRPr lang="th-TH" sz="2800" b="1" kern="1200" dirty="0" smtClean="0">
            <a:latin typeface="TH SarabunPSK" pitchFamily="34" charset="-34"/>
            <a:cs typeface="TH SarabunPSK" pitchFamily="34" charset="-34"/>
          </a:endParaRPr>
        </a:p>
      </dsp:txBody>
      <dsp:txXfrm>
        <a:off x="3744498" y="847357"/>
        <a:ext cx="1341236" cy="727701"/>
      </dsp:txXfrm>
    </dsp:sp>
    <dsp:sp modelId="{85598922-E483-4B62-A980-6C93BB0A6450}">
      <dsp:nvSpPr>
        <dsp:cNvPr id="0" name=""/>
        <dsp:cNvSpPr/>
      </dsp:nvSpPr>
      <dsp:spPr>
        <a:xfrm>
          <a:off x="3706064" y="124567"/>
          <a:ext cx="1450582" cy="68468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PSK" pitchFamily="34" charset="-34"/>
              <a:cs typeface="TH SarabunPSK" pitchFamily="34" charset="-34"/>
            </a:rPr>
            <a:t>แปรรูปเพิ่มมูลค่า</a:t>
          </a:r>
        </a:p>
      </dsp:txBody>
      <dsp:txXfrm>
        <a:off x="3706064" y="124567"/>
        <a:ext cx="1450582" cy="684689"/>
      </dsp:txXfrm>
    </dsp:sp>
    <dsp:sp modelId="{8F42C267-A62B-40C2-B14E-62D36176D89E}">
      <dsp:nvSpPr>
        <dsp:cNvPr id="0" name=""/>
        <dsp:cNvSpPr/>
      </dsp:nvSpPr>
      <dsp:spPr>
        <a:xfrm>
          <a:off x="5607644" y="960729"/>
          <a:ext cx="944721" cy="805488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500" b="1" kern="1200" dirty="0" smtClean="0">
              <a:latin typeface="TH SarabunPSK" pitchFamily="34" charset="-34"/>
              <a:cs typeface="TH SarabunPSK" pitchFamily="34" charset="-34"/>
            </a:rPr>
            <a:t>- เอกชน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500" b="1" kern="1200" dirty="0" smtClean="0">
              <a:latin typeface="TH SarabunPSK" pitchFamily="34" charset="-34"/>
              <a:cs typeface="TH SarabunPSK" pitchFamily="34" charset="-34"/>
            </a:rPr>
            <a:t>- พ่อค้า </a:t>
          </a:r>
        </a:p>
      </dsp:txBody>
      <dsp:txXfrm>
        <a:off x="5607644" y="960729"/>
        <a:ext cx="944721" cy="805488"/>
      </dsp:txXfrm>
    </dsp:sp>
    <dsp:sp modelId="{2ECFFBB8-D640-4BAC-BCCC-6F2896311D80}">
      <dsp:nvSpPr>
        <dsp:cNvPr id="0" name=""/>
        <dsp:cNvSpPr/>
      </dsp:nvSpPr>
      <dsp:spPr>
        <a:xfrm>
          <a:off x="5652130" y="159171"/>
          <a:ext cx="921257" cy="628658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500" b="1" kern="1200" dirty="0" smtClean="0">
              <a:latin typeface="TH SarabunPSK" pitchFamily="34" charset="-34"/>
              <a:cs typeface="TH SarabunPSK" pitchFamily="34" charset="-34"/>
            </a:rPr>
            <a:t>ข้าวสาร </a:t>
          </a:r>
          <a:endParaRPr lang="en-US" sz="1500" b="1" kern="1200" dirty="0" smtClean="0">
            <a:latin typeface="TH SarabunPSK" pitchFamily="34" charset="-34"/>
            <a:cs typeface="TH SarabunPSK" pitchFamily="34" charset="-34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latin typeface="TH SarabunPSK" pitchFamily="34" charset="-34"/>
              <a:cs typeface="TH SarabunPSK" pitchFamily="34" charset="-34"/>
            </a:rPr>
            <a:t>180,000 </a:t>
          </a:r>
          <a:r>
            <a:rPr lang="th-TH" sz="1500" b="1" kern="1200" dirty="0" smtClean="0">
              <a:latin typeface="TH SarabunPSK" pitchFamily="34" charset="-34"/>
              <a:cs typeface="TH SarabunPSK" pitchFamily="34" charset="-34"/>
            </a:rPr>
            <a:t>ตัน</a:t>
          </a:r>
        </a:p>
      </dsp:txBody>
      <dsp:txXfrm>
        <a:off x="5652130" y="159171"/>
        <a:ext cx="921257" cy="628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969" cy="497762"/>
          </a:xfrm>
          <a:prstGeom prst="rect">
            <a:avLst/>
          </a:prstGeom>
        </p:spPr>
        <p:txBody>
          <a:bodyPr vert="horz" lIns="91133" tIns="45566" rIns="91133" bIns="455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9578" y="0"/>
            <a:ext cx="2953969" cy="497762"/>
          </a:xfrm>
          <a:prstGeom prst="rect">
            <a:avLst/>
          </a:prstGeom>
        </p:spPr>
        <p:txBody>
          <a:bodyPr vert="horz" lIns="91133" tIns="45566" rIns="91133" bIns="455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BC2682E-1B6E-4E36-889D-E9B2AE5372A4}" type="datetimeFigureOut">
              <a:rPr lang="th-TH"/>
              <a:pPr>
                <a:defRPr/>
              </a:pPr>
              <a:t>22/08/57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4749"/>
            <a:ext cx="2953969" cy="497761"/>
          </a:xfrm>
          <a:prstGeom prst="rect">
            <a:avLst/>
          </a:prstGeom>
        </p:spPr>
        <p:txBody>
          <a:bodyPr vert="horz" lIns="91133" tIns="45566" rIns="91133" bIns="455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9578" y="9444749"/>
            <a:ext cx="2953969" cy="497761"/>
          </a:xfrm>
          <a:prstGeom prst="rect">
            <a:avLst/>
          </a:prstGeom>
        </p:spPr>
        <p:txBody>
          <a:bodyPr vert="horz" lIns="91133" tIns="45566" rIns="91133" bIns="455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BC27F2-E132-4E50-8326-0CB0F9ED982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969" cy="497762"/>
          </a:xfrm>
          <a:prstGeom prst="rect">
            <a:avLst/>
          </a:prstGeom>
        </p:spPr>
        <p:txBody>
          <a:bodyPr vert="horz" lIns="91133" tIns="45566" rIns="91133" bIns="455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9578" y="0"/>
            <a:ext cx="2953969" cy="497762"/>
          </a:xfrm>
          <a:prstGeom prst="rect">
            <a:avLst/>
          </a:prstGeom>
        </p:spPr>
        <p:txBody>
          <a:bodyPr vert="horz" lIns="91133" tIns="45566" rIns="91133" bIns="455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5C0D273-0211-4696-95C3-3143B7FE71A5}" type="datetimeFigureOut">
              <a:rPr lang="th-TH"/>
              <a:pPr>
                <a:defRPr/>
              </a:pPr>
              <a:t>22/08/57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3" tIns="45566" rIns="91133" bIns="45566" rtlCol="0" anchor="ctr"/>
          <a:lstStyle/>
          <a:p>
            <a:pPr lvl="0"/>
            <a:endParaRPr lang="th-TH" noProof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1196" y="4723170"/>
            <a:ext cx="5452747" cy="4475083"/>
          </a:xfrm>
          <a:prstGeom prst="rect">
            <a:avLst/>
          </a:prstGeom>
        </p:spPr>
        <p:txBody>
          <a:bodyPr vert="horz" lIns="91133" tIns="45566" rIns="91133" bIns="45566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  <a:endParaRPr lang="th-TH" noProof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53969" cy="497761"/>
          </a:xfrm>
          <a:prstGeom prst="rect">
            <a:avLst/>
          </a:prstGeom>
        </p:spPr>
        <p:txBody>
          <a:bodyPr vert="horz" lIns="91133" tIns="45566" rIns="91133" bIns="455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9578" y="9444749"/>
            <a:ext cx="2953969" cy="497761"/>
          </a:xfrm>
          <a:prstGeom prst="rect">
            <a:avLst/>
          </a:prstGeom>
        </p:spPr>
        <p:txBody>
          <a:bodyPr vert="horz" lIns="91133" tIns="45566" rIns="91133" bIns="455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9A2F87E-556D-453F-9308-E47C6E5FBBC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A2F87E-556D-453F-9308-E47C6E5FBBC6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h-TH" smtClean="0"/>
              <a:t>แนวทางที่ </a:t>
            </a:r>
            <a:r>
              <a:rPr lang="en-US" smtClean="0">
                <a:cs typeface="Cordia New" pitchFamily="34" charset="-34"/>
              </a:rPr>
              <a:t>1 </a:t>
            </a:r>
            <a:r>
              <a:rPr lang="th-TH" smtClean="0"/>
              <a:t>ช่วยลดต้นทุนการทำนาของสมาชิกสหกรณ์</a:t>
            </a:r>
          </a:p>
          <a:p>
            <a:pPr>
              <a:spcBef>
                <a:spcPct val="0"/>
              </a:spcBef>
            </a:pPr>
            <a:r>
              <a:rPr lang="th-TH" smtClean="0"/>
              <a:t>แนววทางที่ </a:t>
            </a:r>
            <a:r>
              <a:rPr lang="en-US" smtClean="0">
                <a:cs typeface="Cordia New" pitchFamily="34" charset="-34"/>
              </a:rPr>
              <a:t>2</a:t>
            </a:r>
            <a:r>
              <a:rPr lang="th-TH" smtClean="0"/>
              <a:t>, </a:t>
            </a:r>
            <a:r>
              <a:rPr lang="en-US" smtClean="0">
                <a:cs typeface="Cordia New" pitchFamily="34" charset="-34"/>
              </a:rPr>
              <a:t>3 </a:t>
            </a:r>
            <a:r>
              <a:rPr lang="th-TH" smtClean="0"/>
              <a:t>และ </a:t>
            </a:r>
            <a:r>
              <a:rPr lang="en-US" smtClean="0">
                <a:cs typeface="Cordia New" pitchFamily="34" charset="-34"/>
              </a:rPr>
              <a:t>4 </a:t>
            </a:r>
            <a:r>
              <a:rPr lang="th-TH" smtClean="0"/>
              <a:t>เป็นการเสริมกลไกการตลาดในธุรกิจปกติที่สหกรณ์ กลุ่มเกษตรกร และตลาดกลางข้าวเปลือกให้ทำหน้าที่กระตุ้นตลาดข้าวเปลือก</a:t>
            </a:r>
          </a:p>
        </p:txBody>
      </p:sp>
      <p:sp>
        <p:nvSpPr>
          <p:cNvPr id="12292" name="ตัวยึดหมายเลขภาพนิ่ง 3"/>
          <p:cNvSpPr txBox="1">
            <a:spLocks noGrp="1"/>
          </p:cNvSpPr>
          <p:nvPr/>
        </p:nvSpPr>
        <p:spPr bwMode="auto">
          <a:xfrm>
            <a:off x="3859578" y="9444749"/>
            <a:ext cx="2953969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721" tIns="43361" rIns="86721" bIns="43361" anchor="b"/>
          <a:lstStyle/>
          <a:p>
            <a:pPr algn="r"/>
            <a:fld id="{15298DA4-EE85-4476-BF72-9680100DD834}" type="slidenum">
              <a:rPr lang="en-US" sz="1100">
                <a:solidFill>
                  <a:srgbClr val="000000"/>
                </a:solidFill>
                <a:latin typeface="Calibri" pitchFamily="34" charset="0"/>
                <a:cs typeface="Cordia New" pitchFamily="34" charset="-34"/>
              </a:rPr>
              <a:pPr algn="r"/>
              <a:t>2</a:t>
            </a:fld>
            <a:endParaRPr lang="th-TH" sz="1100" dirty="0">
              <a:solidFill>
                <a:srgbClr val="000000"/>
              </a:solidFill>
              <a:latin typeface="Calibri" pitchFamily="34" charset="0"/>
              <a:cs typeface="Cordia New" pitchFamily="34" charset="-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3" y="2130431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26794-44B0-4AD2-AF1C-B15193FD0E40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76EE-6FF5-4619-A83B-ED43DB12BAA3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C0E3-63AF-4387-8C6E-D1D053FB8C9E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8AFC-0D40-46DD-81C1-2BFF1D88C7C4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379E-B669-4CB5-B008-E6521DB56705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567BB-4B66-4D22-B392-A8C03B161FC7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12700" y="260350"/>
            <a:ext cx="3200400" cy="6597650"/>
          </a:xfrm>
          <a:custGeom>
            <a:avLst/>
            <a:gdLst/>
            <a:ahLst/>
            <a:cxnLst>
              <a:cxn ang="0">
                <a:pos x="1504" y="0"/>
              </a:cxn>
              <a:cxn ang="0">
                <a:pos x="328" y="2468"/>
              </a:cxn>
              <a:cxn ang="0">
                <a:pos x="2016" y="4156"/>
              </a:cxn>
              <a:cxn ang="0">
                <a:pos x="1183" y="4156"/>
              </a:cxn>
              <a:cxn ang="0">
                <a:pos x="125" y="2453"/>
              </a:cxn>
              <a:cxn ang="0">
                <a:pos x="1370" y="0"/>
              </a:cxn>
              <a:cxn ang="0">
                <a:pos x="1504" y="0"/>
              </a:cxn>
            </a:cxnLst>
            <a:rect l="0" t="0" r="r" b="b"/>
            <a:pathLst>
              <a:path w="2016" h="4156">
                <a:moveTo>
                  <a:pt x="1504" y="0"/>
                </a:moveTo>
                <a:cubicBezTo>
                  <a:pt x="366" y="259"/>
                  <a:pt x="32" y="1764"/>
                  <a:pt x="328" y="2468"/>
                </a:cubicBezTo>
                <a:cubicBezTo>
                  <a:pt x="624" y="3172"/>
                  <a:pt x="1154" y="3820"/>
                  <a:pt x="2016" y="4156"/>
                </a:cubicBezTo>
                <a:lnTo>
                  <a:pt x="1183" y="4156"/>
                </a:lnTo>
                <a:cubicBezTo>
                  <a:pt x="877" y="3910"/>
                  <a:pt x="250" y="3198"/>
                  <a:pt x="125" y="2453"/>
                </a:cubicBezTo>
                <a:cubicBezTo>
                  <a:pt x="0" y="1710"/>
                  <a:pt x="117" y="399"/>
                  <a:pt x="1370" y="0"/>
                </a:cubicBezTo>
                <a:lnTo>
                  <a:pt x="1504" y="0"/>
                </a:ln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2353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 sz="1800">
              <a:solidFill>
                <a:srgbClr val="000000"/>
              </a:solidFill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0" y="0"/>
          <a:ext cx="9144000" cy="836613"/>
        </p:xfrm>
        <a:graphic>
          <a:graphicData uri="http://schemas.openxmlformats.org/presentationml/2006/ole">
            <p:oleObj spid="_x0000_s1026" name="Image" r:id="rId3" imgW="7580952" imgH="695238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354" y="265113"/>
            <a:ext cx="717867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20692" y="1138238"/>
            <a:ext cx="8218487" cy="5256212"/>
          </a:xfrm>
        </p:spPr>
        <p:txBody>
          <a:bodyPr/>
          <a:lstStyle/>
          <a:p>
            <a:pPr lvl="0"/>
            <a:endParaRPr lang="th-TH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FreesiaUPC" pitchFamily="34" charset="-34"/>
              </a:defRPr>
            </a:lvl1pPr>
          </a:lstStyle>
          <a:p>
            <a:pPr>
              <a:defRPr/>
            </a:pPr>
            <a:fld id="{384D75E0-C348-43E0-9514-137BE36EC63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FreesiaUPC" pitchFamily="34" charset="-34"/>
              </a:defRPr>
            </a:lvl1pPr>
          </a:lstStyle>
          <a:p>
            <a:pPr>
              <a:defRPr/>
            </a:pPr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cs typeface="FreesiaUPC" pitchFamily="34" charset="-34"/>
              </a:defRPr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3FF00-6FFF-4902-9852-128B5E1D1CF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6FCAD-E795-4447-9B28-4DB8AF977396}" type="datetime1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244D-4B4E-41D0-B2BB-9EADC8A6C628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307F7-1543-45CF-808F-B659A0810ADF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4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BC2EC-5CFB-4527-A596-38575CDF11EC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F47B0-B121-4259-9F6C-A20C54FB2948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35241-A7D6-4EE5-B7B0-3FD3F05E6AD4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CA0E2-D297-45A6-847D-F1E6F7CBA102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F0C63-BDAE-4F00-94EB-B1A4FCC71766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0A47-3BF4-4530-B235-3835A1573F07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C4BA2-925F-40C6-BCE4-83F850CEDDF6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11F5D-B221-449E-8B76-233515901174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8BDC7-CE75-4271-AB3A-88DFD6B3CE80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5FFB2-9696-411F-8E7D-82B103FF77E8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9E6A9-2A87-4F00-9C33-1E7EF01D116F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E33D-5DD0-440E-9266-F03A52ACD099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20A6A-FF9A-4312-867C-E6E0EB379E03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BF189-3A58-4D27-BA83-9948EF92AD44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81923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75EC31-6AB0-4D23-BD46-2668D34C8945}" type="datetimeFigureOut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22/08/57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3D7EB4-356D-48D4-95D9-7542ABF61E9C}" type="slidenum">
              <a:rPr lang="th-TH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6.png"/><Relationship Id="rId5" Type="http://schemas.openxmlformats.org/officeDocument/2006/relationships/diagramData" Target="../diagrams/data1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5"/>
          <p:cNvPicPr>
            <a:picLocks noChangeAspect="1"/>
          </p:cNvPicPr>
          <p:nvPr/>
        </p:nvPicPr>
        <p:blipFill>
          <a:blip r:embed="rId3" cstate="print"/>
          <a:srcRect l="58505"/>
          <a:stretch>
            <a:fillRect/>
          </a:stretch>
        </p:blipFill>
        <p:spPr bwMode="auto">
          <a:xfrm>
            <a:off x="798513" y="3659188"/>
            <a:ext cx="7493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6"/>
          <p:cNvPicPr>
            <a:picLocks noChangeAspect="1"/>
          </p:cNvPicPr>
          <p:nvPr/>
        </p:nvPicPr>
        <p:blipFill>
          <a:blip r:embed="rId3" cstate="print"/>
          <a:srcRect l="58505"/>
          <a:stretch>
            <a:fillRect/>
          </a:stretch>
        </p:blipFill>
        <p:spPr bwMode="auto">
          <a:xfrm>
            <a:off x="2598738" y="3946525"/>
            <a:ext cx="7493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3"/>
          <p:cNvPicPr>
            <a:picLocks noChangeAspect="1"/>
          </p:cNvPicPr>
          <p:nvPr/>
        </p:nvPicPr>
        <p:blipFill>
          <a:blip r:embed="rId3" cstate="print"/>
          <a:srcRect l="58505"/>
          <a:stretch>
            <a:fillRect/>
          </a:stretch>
        </p:blipFill>
        <p:spPr bwMode="auto">
          <a:xfrm>
            <a:off x="1476375" y="2506663"/>
            <a:ext cx="747713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2"/>
          <p:cNvPicPr>
            <a:picLocks noChangeAspect="1"/>
          </p:cNvPicPr>
          <p:nvPr/>
        </p:nvPicPr>
        <p:blipFill>
          <a:blip r:embed="rId4" cstate="print"/>
          <a:srcRect l="29500"/>
          <a:stretch>
            <a:fillRect/>
          </a:stretch>
        </p:blipFill>
        <p:spPr bwMode="auto">
          <a:xfrm>
            <a:off x="7286644" y="3006725"/>
            <a:ext cx="4103688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12" y="12003"/>
            <a:ext cx="9021638" cy="501507"/>
          </a:xfrm>
          <a:solidFill>
            <a:schemeClr val="accent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xtLst>
            <a:ext uri="{91240B29-F687-4F45-9708-019B960494DF}"/>
          </a:ex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โครงการ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สินเชื่อ</a:t>
            </a:r>
            <a:r>
              <a:rPr lang="th-TH" sz="2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เพื่อรวบรวมข้าวและสร้างมูลค่าเพิ่ม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โดยสถาบันเกษตรกร</a:t>
            </a:r>
            <a:endParaRPr lang="th-TH" sz="28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031564" y="2157783"/>
          <a:ext cx="7653015" cy="2303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Striped Right Arrow 11"/>
          <p:cNvSpPr/>
          <p:nvPr/>
        </p:nvSpPr>
        <p:spPr>
          <a:xfrm rot="5400000">
            <a:off x="2074862" y="1714501"/>
            <a:ext cx="658813" cy="646112"/>
          </a:xfrm>
          <a:prstGeom prst="stripedRightArrow">
            <a:avLst>
              <a:gd name="adj1" fmla="val 50000"/>
              <a:gd name="adj2" fmla="val 55602"/>
            </a:avLst>
          </a:prstGeom>
          <a:gradFill>
            <a:gsLst>
              <a:gs pos="0">
                <a:srgbClr val="00B050"/>
              </a:gs>
              <a:gs pos="90000">
                <a:srgbClr val="00B050"/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85918" y="1214422"/>
            <a:ext cx="1353611" cy="494396"/>
          </a:xfrm>
          <a:prstGeom prst="rect">
            <a:avLst/>
          </a:prstGeom>
          <a:gradFill>
            <a:gsLst>
              <a:gs pos="0">
                <a:srgbClr val="00B050"/>
              </a:gs>
              <a:gs pos="90000">
                <a:srgbClr val="00B050"/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ธ.</a:t>
            </a:r>
            <a:r>
              <a:rPr lang="th-TH" sz="3600" b="1" dirty="0" err="1" smtClean="0">
                <a:latin typeface="TH SarabunPSK" pitchFamily="34" charset="-34"/>
                <a:cs typeface="TH SarabunPSK" pitchFamily="34" charset="-34"/>
              </a:rPr>
              <a:t>ก.ส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.</a:t>
            </a:r>
          </a:p>
        </p:txBody>
      </p:sp>
      <p:sp>
        <p:nvSpPr>
          <p:cNvPr id="18" name="Striped Right Arrow 17"/>
          <p:cNvSpPr/>
          <p:nvPr/>
        </p:nvSpPr>
        <p:spPr>
          <a:xfrm>
            <a:off x="3063875" y="2478088"/>
            <a:ext cx="1304925" cy="487362"/>
          </a:xfrm>
          <a:prstGeom prst="stripedRightArrow">
            <a:avLst>
              <a:gd name="adj1" fmla="val 50000"/>
              <a:gd name="adj2" fmla="val 55602"/>
            </a:avLst>
          </a:prstGeom>
          <a:gradFill>
            <a:gsLst>
              <a:gs pos="0">
                <a:srgbClr val="00B050"/>
              </a:gs>
              <a:gs pos="90000">
                <a:srgbClr val="00B050"/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Striped Right Arrow 18"/>
          <p:cNvSpPr/>
          <p:nvPr/>
        </p:nvSpPr>
        <p:spPr>
          <a:xfrm>
            <a:off x="3033713" y="3043238"/>
            <a:ext cx="1365250" cy="490537"/>
          </a:xfrm>
          <a:prstGeom prst="stripedRightArrow">
            <a:avLst>
              <a:gd name="adj1" fmla="val 50000"/>
              <a:gd name="adj2" fmla="val 55602"/>
            </a:avLst>
          </a:prstGeom>
          <a:gradFill>
            <a:gsLst>
              <a:gs pos="0">
                <a:srgbClr val="00B050"/>
              </a:gs>
              <a:gs pos="90000">
                <a:srgbClr val="00B050"/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3000" y="4303713"/>
            <a:ext cx="5529263" cy="2492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i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b="1" u="sng" dirty="0">
                <a:latin typeface="TH SarabunPSK" pitchFamily="34" charset="-34"/>
                <a:cs typeface="TH SarabunPSK" pitchFamily="34" charset="-34"/>
              </a:rPr>
              <a:t>หลักเกณฑ์เงื่อนไขที่สำคัญโครงการ</a:t>
            </a:r>
            <a:endParaRPr lang="th-TH" sz="1600" b="1" i="1" u="sng" dirty="0">
              <a:latin typeface="TH SarabunPSK" pitchFamily="34" charset="-34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-  สถาบันเกษตรกร(สหกรณ์/กลุ่มเกษตรกร) มีศักยภาพ และผลประกอบการดี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 -  วัตถุประสงค์เงินกู้เพื่อเป็นเงินทุนหมุนเวียน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- 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วงเงินกู้ ตามศักยภาพและขีดความสามารถของสถาบัน และแผนธุรกิจ ในการรวบรวมและแปรรูปข้าว</a:t>
            </a:r>
            <a:br>
              <a:rPr lang="th-TH" sz="1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 -  กำหนดชำระคืนไม่เกิน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12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เดือนโดยคำนึงถึง จำนวนของเงินกู้  รายได้และความสามารถชำระหนี้ของผู้กู้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 -  หลักประกันเงินกู้ (จำนอง  จำนำผลิตผล  หลักประกันอื่นๆ ตามที่ผู้จัดการกำหนด)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    (กรณีไม่สามารถจัดหาหลักประกันได้ ให้ผ่อนผันให้คณะกรรมการสหกรณ์ค้ำประกันเงินกู้)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 -  อัตราดอกเบี้ย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 MLR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(ปัจจุบัน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MLR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=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5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     (สถาบันเกษตรกรจ่าย 1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รัฐบาล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ชดเชย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MLR-1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เป็นเงิน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800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ล้านบาท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 ระยะเวลา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ชดเชย 1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เดือน)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400" b="1" dirty="0">
                <a:latin typeface="TH SarabunPSK" pitchFamily="34" charset="-34"/>
                <a:cs typeface="TH SarabunPSK" pitchFamily="34" charset="-34"/>
              </a:rPr>
            </a:b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   -  ระยะเวลาดำเนิน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โครงการ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วันที่ </a:t>
            </a:r>
            <a:r>
              <a:rPr lang="en-US" sz="1400" b="1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ต.ค. </a:t>
            </a:r>
            <a:r>
              <a:rPr lang="en-US" sz="1400" b="1" dirty="0" smtClean="0">
                <a:latin typeface="TH SarabunPSK" pitchFamily="34" charset="-34"/>
                <a:cs typeface="TH SarabunPSK" pitchFamily="34" charset="-34"/>
              </a:rPr>
              <a:t>2557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– </a:t>
            </a:r>
            <a:r>
              <a:rPr lang="en-US" sz="1400" b="1" dirty="0" smtClean="0">
                <a:latin typeface="TH SarabunPSK" pitchFamily="34" charset="-34"/>
                <a:cs typeface="TH SarabunPSK" pitchFamily="34" charset="-34"/>
              </a:rPr>
              <a:t> 30 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ก.ย. </a:t>
            </a:r>
            <a:r>
              <a:rPr lang="en-US" sz="1400" b="1" dirty="0" smtClean="0">
                <a:latin typeface="TH SarabunPSK" pitchFamily="34" charset="-34"/>
                <a:cs typeface="TH SarabunPSK" pitchFamily="34" charset="-34"/>
              </a:rPr>
              <a:t>2558</a:t>
            </a:r>
            <a:endParaRPr lang="th-TH" sz="1400" b="1" dirty="0" smtClean="0">
              <a:latin typeface="TH SarabunPSK" pitchFamily="34" charset="-34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- 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ค่าประกันภัยและค่าบริหารจัดการโครงการ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0.5 %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เป็นเงิน </a:t>
            </a:r>
            <a:r>
              <a:rPr lang="en-US" sz="1400" b="1" dirty="0">
                <a:latin typeface="TH SarabunPSK" pitchFamily="34" charset="-34"/>
                <a:cs typeface="TH SarabunPSK" pitchFamily="34" charset="-34"/>
              </a:rPr>
              <a:t>100 </a:t>
            </a:r>
            <a:r>
              <a:rPr lang="th-TH" sz="1400" b="1" dirty="0">
                <a:latin typeface="TH SarabunPSK" pitchFamily="34" charset="-34"/>
                <a:cs typeface="TH SarabunPSK" pitchFamily="34" charset="-34"/>
              </a:rPr>
              <a:t>ล้าน</a:t>
            </a:r>
            <a:r>
              <a:rPr lang="th-TH" sz="1400" b="1" dirty="0" smtClean="0">
                <a:latin typeface="TH SarabunPSK" pitchFamily="34" charset="-34"/>
                <a:cs typeface="TH SarabunPSK" pitchFamily="34" charset="-34"/>
              </a:rPr>
              <a:t>บาท   </a:t>
            </a:r>
            <a:endParaRPr lang="th-TH" sz="1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11300" y="3592513"/>
            <a:ext cx="1489075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u="sng" dirty="0">
                <a:latin typeface="TH SarabunPSK" pitchFamily="34" charset="-34"/>
                <a:cs typeface="TH SarabunPSK" pitchFamily="34" charset="-34"/>
              </a:rPr>
              <a:t>ข้อมูลสถาบันเกษตร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latin typeface="TH SarabunPSK" pitchFamily="34" charset="-34"/>
                <a:cs typeface="TH SarabunPSK" pitchFamily="34" charset="-34"/>
              </a:rPr>
              <a:t>สถาบันเกษตรกร 464 แห่ง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200" b="1" dirty="0">
                <a:latin typeface="TH SarabunPSK" pitchFamily="34" charset="-34"/>
                <a:cs typeface="TH SarabunPSK" pitchFamily="34" charset="-34"/>
              </a:rPr>
              <a:t>   จำนวนโรงสี </a:t>
            </a:r>
            <a:r>
              <a:rPr lang="en-US" sz="1200" b="1" dirty="0">
                <a:latin typeface="TH SarabunPSK" pitchFamily="34" charset="-34"/>
                <a:cs typeface="TH SarabunPSK" pitchFamily="34" charset="-34"/>
              </a:rPr>
              <a:t>133 </a:t>
            </a:r>
            <a:r>
              <a:rPr lang="th-TH" sz="1200" b="1" dirty="0">
                <a:latin typeface="TH SarabunPSK" pitchFamily="34" charset="-34"/>
                <a:cs typeface="TH SarabunPSK" pitchFamily="34" charset="-34"/>
              </a:rPr>
              <a:t>แห่ง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6" name="Sun 35"/>
          <p:cNvSpPr/>
          <p:nvPr/>
        </p:nvSpPr>
        <p:spPr>
          <a:xfrm flipH="1">
            <a:off x="3341688" y="4435483"/>
            <a:ext cx="201612" cy="207963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12713" y="3632200"/>
            <a:ext cx="1008062" cy="487363"/>
          </a:xfrm>
          <a:prstGeom prst="ellipse">
            <a:avLst/>
          </a:prstGeom>
          <a:solidFill>
            <a:srgbClr val="00F6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เกษตรกรสมาชิก</a:t>
            </a:r>
          </a:p>
        </p:txBody>
      </p:sp>
      <p:sp>
        <p:nvSpPr>
          <p:cNvPr id="42" name="Oval 41"/>
          <p:cNvSpPr/>
          <p:nvPr/>
        </p:nvSpPr>
        <p:spPr>
          <a:xfrm>
            <a:off x="77788" y="2478088"/>
            <a:ext cx="1008062" cy="488950"/>
          </a:xfrm>
          <a:prstGeom prst="ellipse">
            <a:avLst/>
          </a:prstGeom>
          <a:solidFill>
            <a:srgbClr val="00F6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เกษตรกรสมาชิก</a:t>
            </a:r>
          </a:p>
        </p:txBody>
      </p:sp>
      <p:sp>
        <p:nvSpPr>
          <p:cNvPr id="43" name="Oval 42"/>
          <p:cNvSpPr/>
          <p:nvPr/>
        </p:nvSpPr>
        <p:spPr>
          <a:xfrm>
            <a:off x="136525" y="3067050"/>
            <a:ext cx="984250" cy="488950"/>
          </a:xfrm>
          <a:prstGeom prst="ellipse">
            <a:avLst/>
          </a:prstGeom>
          <a:solidFill>
            <a:srgbClr val="00F6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เกษตรกรสมาชิก</a:t>
            </a:r>
          </a:p>
        </p:txBody>
      </p:sp>
      <p:sp>
        <p:nvSpPr>
          <p:cNvPr id="46" name="Striped Right Arrow 45"/>
          <p:cNvSpPr/>
          <p:nvPr/>
        </p:nvSpPr>
        <p:spPr>
          <a:xfrm>
            <a:off x="1177925" y="3381375"/>
            <a:ext cx="312738" cy="152400"/>
          </a:xfrm>
          <a:prstGeom prst="stripedRightArrow">
            <a:avLst>
              <a:gd name="adj1" fmla="val 50000"/>
              <a:gd name="adj2" fmla="val 55602"/>
            </a:avLst>
          </a:prstGeom>
          <a:gradFill>
            <a:gsLst>
              <a:gs pos="0">
                <a:srgbClr val="00B050"/>
              </a:gs>
              <a:gs pos="90000">
                <a:srgbClr val="00B050"/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143" name="TextBox 47"/>
          <p:cNvSpPr txBox="1">
            <a:spLocks noChangeArrowheads="1"/>
          </p:cNvSpPr>
          <p:nvPr/>
        </p:nvSpPr>
        <p:spPr bwMode="auto">
          <a:xfrm rot="501890">
            <a:off x="1143000" y="2395538"/>
            <a:ext cx="419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600" b="1" i="1">
                <a:latin typeface="TH SarabunPSK" pitchFamily="34" charset="-34"/>
                <a:cs typeface="TH SarabunPSK" pitchFamily="34" charset="-34"/>
              </a:rPr>
              <a:t>ข้าว</a:t>
            </a:r>
          </a:p>
        </p:txBody>
      </p:sp>
      <p:sp>
        <p:nvSpPr>
          <p:cNvPr id="5144" name="TextBox 48"/>
          <p:cNvSpPr txBox="1">
            <a:spLocks noChangeArrowheads="1"/>
          </p:cNvSpPr>
          <p:nvPr/>
        </p:nvSpPr>
        <p:spPr bwMode="auto">
          <a:xfrm rot="501890">
            <a:off x="1185863" y="3071813"/>
            <a:ext cx="419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1600" b="1" i="1">
                <a:latin typeface="TH SarabunPSK" pitchFamily="34" charset="-34"/>
                <a:cs typeface="TH SarabunPSK" pitchFamily="34" charset="-34"/>
              </a:rPr>
              <a:t>ข้าว</a:t>
            </a:r>
          </a:p>
        </p:txBody>
      </p:sp>
      <p:sp>
        <p:nvSpPr>
          <p:cNvPr id="4121" name="Rectangle 58"/>
          <p:cNvSpPr>
            <a:spLocks noChangeArrowheads="1"/>
          </p:cNvSpPr>
          <p:nvPr/>
        </p:nvSpPr>
        <p:spPr bwMode="auto">
          <a:xfrm>
            <a:off x="1571625" y="571500"/>
            <a:ext cx="1724025" cy="6461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วงเงินสินเชื่อรวม </a:t>
            </a:r>
            <a:endParaRPr lang="en-US" sz="1800" b="1" dirty="0"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latin typeface="TH SarabunPSK" pitchFamily="34" charset="-34"/>
                <a:cs typeface="TH SarabunPSK" pitchFamily="34" charset="-34"/>
              </a:rPr>
              <a:t>20,000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ล้านบาท</a:t>
            </a:r>
          </a:p>
        </p:txBody>
      </p:sp>
      <p:sp>
        <p:nvSpPr>
          <p:cNvPr id="69" name="Sun 68"/>
          <p:cNvSpPr/>
          <p:nvPr/>
        </p:nvSpPr>
        <p:spPr>
          <a:xfrm>
            <a:off x="1163638" y="687388"/>
            <a:ext cx="227012" cy="21272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5" y="1312119"/>
            <a:ext cx="2357438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u="sng" dirty="0">
                <a:latin typeface="TH SarabunPSK" pitchFamily="34" charset="-34"/>
                <a:cs typeface="TH SarabunPSK" pitchFamily="34" charset="-34"/>
              </a:rPr>
              <a:t>ปริมาณ</a:t>
            </a:r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ข้าวเปลือกและวงเงิน</a:t>
            </a:r>
            <a:endParaRPr lang="th-TH" sz="1600" b="1" u="sng" dirty="0">
              <a:latin typeface="TH SarabunPSK" pitchFamily="34" charset="-34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แปรรูปข้าว 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400,000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ตันข้าวเปลือก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วงเงิน 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2,000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ล้านบาท</a:t>
            </a:r>
          </a:p>
        </p:txBody>
      </p:sp>
      <p:pic>
        <p:nvPicPr>
          <p:cNvPr id="5148" name="Picture 3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69988" y="2752725"/>
            <a:ext cx="3413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9" name="Picture 3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318250" y="2365375"/>
            <a:ext cx="3429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89750" y="549275"/>
            <a:ext cx="2087563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80975" indent="-180975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h-TH" sz="1600" b="1" u="sng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วัตถุประสงค์</a:t>
            </a:r>
            <a:r>
              <a:rPr lang="th-TH" sz="1600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:</a:t>
            </a:r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  1.</a:t>
            </a:r>
            <a:r>
              <a:rPr lang="th-TH" sz="1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เพื่อช่วยชะลอปริมาณข้าวเปลือกที่เข้าสู่ตลาดในช่วงที่ข้าวออกมามาก</a:t>
            </a:r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en-US" sz="1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เพื่อเก็บข้าวเปลือกไว้แปรรูป</a:t>
            </a:r>
            <a:endParaRPr lang="en-US" sz="1600" b="1" dirty="0">
              <a:solidFill>
                <a:srgbClr val="000099"/>
              </a:solidFill>
              <a:latin typeface="TH SarabunPSK" pitchFamily="34" charset="-34"/>
              <a:cs typeface="TH SarabunPSK" pitchFamily="34" charset="-34"/>
            </a:endParaRPr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  3. </a:t>
            </a:r>
            <a:r>
              <a:rPr lang="th-TH" sz="1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เพื่อสร้างมูลค่าเพิ่มโดยการ    </a:t>
            </a:r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      แปรรูปเป็นข้าวสาร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57688" y="3786188"/>
            <a:ext cx="2286000" cy="8302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u="sng" dirty="0">
                <a:latin typeface="TH SarabunPSK" pitchFamily="34" charset="-34"/>
                <a:cs typeface="TH SarabunPSK" pitchFamily="34" charset="-34"/>
              </a:rPr>
              <a:t>ปริมาณข้าวเปลือกและวงเงิน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รวบรวมข้าว 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3-4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ล้านตันข้าวเปลือก - วงเงิน 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18,000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ล้านบาท</a:t>
            </a:r>
          </a:p>
        </p:txBody>
      </p:sp>
      <p:sp>
        <p:nvSpPr>
          <p:cNvPr id="5152" name="TextBox 28"/>
          <p:cNvSpPr txBox="1">
            <a:spLocks noChangeArrowheads="1"/>
          </p:cNvSpPr>
          <p:nvPr/>
        </p:nvSpPr>
        <p:spPr bwMode="auto">
          <a:xfrm>
            <a:off x="7702580" y="2428868"/>
            <a:ext cx="1298576" cy="230832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1600" b="1" u="sng" dirty="0">
                <a:latin typeface="TH SarabunPSK" pitchFamily="34" charset="-34"/>
                <a:cs typeface="TH SarabunPSK" pitchFamily="34" charset="-34"/>
              </a:rPr>
              <a:t>ประโยชน์ที่ได้รับ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- สถาบัน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ลดภาระดอกเบี้ยจำนวน  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800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ล้าน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บาท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- เกษตรกรที่เป็นสมาชิกได้รับประโยชน์จากโครงการไม่น้อย</a:t>
            </a:r>
            <a:r>
              <a:rPr lang="th-TH" sz="1600" b="1" spc="-40" dirty="0" smtClean="0">
                <a:latin typeface="TH SarabunPSK" pitchFamily="34" charset="-34"/>
                <a:cs typeface="TH SarabunPSK" pitchFamily="34" charset="-34"/>
              </a:rPr>
              <a:t>กว่า 1 ล้านครัวเรือน</a:t>
            </a:r>
            <a:endParaRPr lang="th-TH" sz="1400" spc="-4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153" name="Picture 3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19838" y="3067050"/>
            <a:ext cx="34131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ตัวยึดวันที่ 29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2F6ABE9F-0138-4CBF-A196-C41465F48739}" type="datetime1">
              <a:rPr lang="th-TH" smtClean="0"/>
              <a:pPr>
                <a:defRPr/>
              </a:pPr>
              <a:t>22/08/57</a:t>
            </a:fld>
            <a:endParaRPr lang="th-TH" dirty="0"/>
          </a:p>
        </p:txBody>
      </p:sp>
      <p:sp>
        <p:nvSpPr>
          <p:cNvPr id="31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97B31-0B23-4771-9EB3-10DCD2869250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42875" y="142875"/>
            <a:ext cx="8786813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 smtClean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โครงการ</a:t>
            </a:r>
            <a:r>
              <a:rPr lang="th-TH" b="1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สินเชื่อเพื่อรวบรวมข้าวและสร้างมูลค่าเพิ่มโดยสถาบันเกษตรกร (ต่อ)</a:t>
            </a:r>
          </a:p>
        </p:txBody>
      </p:sp>
      <p:sp>
        <p:nvSpPr>
          <p:cNvPr id="7171" name="Line 59"/>
          <p:cNvSpPr>
            <a:spLocks noChangeShapeType="1"/>
          </p:cNvSpPr>
          <p:nvPr/>
        </p:nvSpPr>
        <p:spPr bwMode="auto">
          <a:xfrm>
            <a:off x="4857750" y="928688"/>
            <a:ext cx="0" cy="5572125"/>
          </a:xfrm>
          <a:prstGeom prst="line">
            <a:avLst/>
          </a:prstGeom>
          <a:noFill/>
          <a:ln w="9525">
            <a:solidFill>
              <a:srgbClr val="FF6600"/>
            </a:solidFill>
            <a:prstDash val="dashDot"/>
            <a:round/>
            <a:headEnd/>
            <a:tailEnd/>
          </a:ln>
        </p:spPr>
        <p:txBody>
          <a:bodyPr wrap="none" lIns="90000" tIns="46800" rIns="90000" bIns="46800"/>
          <a:lstStyle/>
          <a:p>
            <a:endParaRPr lang="th-TH"/>
          </a:p>
        </p:txBody>
      </p:sp>
      <p:sp>
        <p:nvSpPr>
          <p:cNvPr id="81" name="TextBox 80"/>
          <p:cNvSpPr txBox="1"/>
          <p:nvPr/>
        </p:nvSpPr>
        <p:spPr>
          <a:xfrm>
            <a:off x="142875" y="1428750"/>
            <a:ext cx="4714875" cy="5238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180975" indent="-180975"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สาระสำคัญ</a:t>
            </a:r>
          </a:p>
        </p:txBody>
      </p:sp>
      <p:sp>
        <p:nvSpPr>
          <p:cNvPr id="3096" name="สี่เหลี่ยมผืนผ้า 37"/>
          <p:cNvSpPr>
            <a:spLocks noChangeArrowheads="1"/>
          </p:cNvSpPr>
          <p:nvPr/>
        </p:nvSpPr>
        <p:spPr bwMode="auto">
          <a:xfrm>
            <a:off x="142875" y="2000250"/>
            <a:ext cx="4714875" cy="480131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สถาบันเกษตรกร จะต้องเปิดวงเงินกู้เครดิตเงินสดกับ ธ.</a:t>
            </a:r>
            <a:r>
              <a:rPr lang="th-TH" sz="1800" b="1" dirty="0" err="1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ก.ส.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ใหม่               ตามโครงการนี้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กรณีที่เปิดวงเงินและสหกรณ์ได้กู้เต็มวงเงินแล้ว สหกรณ์สามารถ                ขอขยายวงเงินกู้ได้อีก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คุณสมบัติของสถาบันเกษตรกร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(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1)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จดทะเบียนตาม </a:t>
            </a:r>
            <a:r>
              <a:rPr lang="th-TH" sz="1800" b="1" dirty="0" err="1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พรบ.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สหกรณ์ พ.ศ. 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2542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มาแล้วไม่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ต่ำ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กว่า 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(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2)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มี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ผลประกอบการ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ดี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4.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สถาบันเกษตรกรจ่าย อัตราดอกเบี้ยร้อยละ 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ต่อปี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ระยะเวลาดำเนินการ  </a:t>
            </a:r>
            <a:r>
              <a:rPr lang="en-US" sz="18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18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ต.ค. </a:t>
            </a:r>
            <a:r>
              <a:rPr lang="en-US" sz="18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2557 </a:t>
            </a:r>
            <a:r>
              <a:rPr lang="th-TH" sz="18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– </a:t>
            </a:r>
            <a:r>
              <a:rPr lang="en-US" sz="18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8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30 </a:t>
            </a:r>
            <a:r>
              <a:rPr lang="th-TH" sz="18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ก.ย. </a:t>
            </a:r>
            <a:r>
              <a:rPr lang="en-US" sz="18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2558</a:t>
            </a:r>
            <a:endParaRPr lang="th-TH" sz="18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5.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รูปแบบการดำเนินธุรกิจข้าวเปลือก ให้สหกรณ์ใช้วิธี ซื้อมา-ขายไป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เว้นแต่สหกรณ์ที่มีโรงสี หากจะเก็บข้าวเปลือกเพื่อแปรรูป ต้องมี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การประกันยุ้งฉางโดยรัฐจ่ายเบี้ยประกัน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6.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การกำกับดูแลโครงการฯ ให้มีคณะกรรมการบริหาร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โครงการฯ  </a:t>
            </a:r>
            <a:r>
              <a:rPr lang="en-US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ชุด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(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1)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คณะกรรมการส่วนกลาง</a:t>
            </a:r>
          </a:p>
          <a:p>
            <a:pPr marL="531813" indent="-531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(</a:t>
            </a:r>
            <a:r>
              <a:rPr lang="en-US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2) </a:t>
            </a: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คณะอนุกรรมการระดับจังหวัด โดยผู้ว่าราชการจังหวัด                 เป็น</a:t>
            </a:r>
            <a:r>
              <a:rPr lang="th-TH" sz="1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ประธาน</a:t>
            </a:r>
          </a:p>
          <a:p>
            <a:pPr marL="531813" indent="-531813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8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174" name="สี่เหลี่ยมผืนผ้า 29"/>
          <p:cNvSpPr>
            <a:spLocks noChangeArrowheads="1"/>
          </p:cNvSpPr>
          <p:nvPr/>
        </p:nvSpPr>
        <p:spPr bwMode="auto">
          <a:xfrm>
            <a:off x="142875" y="5786438"/>
            <a:ext cx="457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600" b="1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b="1">
                <a:latin typeface="TH SarabunPSK" pitchFamily="34" charset="-34"/>
                <a:cs typeface="TH SarabunPSK" pitchFamily="34" charset="-34"/>
              </a:rPr>
            </a:br>
            <a:endParaRPr lang="th-TH" sz="1600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29188" y="857250"/>
            <a:ext cx="4000500" cy="5238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180975" indent="-180975"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h-TH" b="1" dirty="0" smtClean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แนวทางดำเนินการ</a:t>
            </a:r>
            <a:endParaRPr lang="th-TH" b="1" dirty="0">
              <a:solidFill>
                <a:prstClr val="white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สี่เหลี่ยมผืนผ้า 37"/>
          <p:cNvSpPr>
            <a:spLocks noChangeArrowheads="1"/>
          </p:cNvSpPr>
          <p:nvPr/>
        </p:nvSpPr>
        <p:spPr bwMode="auto">
          <a:xfrm>
            <a:off x="4929188" y="1428750"/>
            <a:ext cx="4000500" cy="5355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ให้สหกรณ์จังหวัดวางแผนการรวบรวมข้าวเปลือก                  ปีการผลิต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2557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58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ร่วมกับสถาบันเกษตรกรในจังหวัด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(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ภาพรวมปี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2554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รวบรวม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= 1.2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ล้านตันข้าวเปลือก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ปี 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2557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/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58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เพิ่มเป็น 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4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ล้านตันข้าวเปลือก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จากผลการสำรวจ </a:t>
            </a: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415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แห่ง แผนรวบรวมฯ </a:t>
            </a: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2.4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ล้านตัน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)</a:t>
            </a:r>
            <a:endParaRPr lang="th-TH" sz="1800" b="1" dirty="0">
              <a:solidFill>
                <a:schemeClr val="tx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สถาบันเกษตรกร จะต้องเปิดวงเงินกู้เครดิตเงินสดกับ                     ธ.</a:t>
            </a:r>
            <a:r>
              <a:rPr lang="th-TH" sz="1800" b="1" dirty="0" err="1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ก.ส.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ใหม่ ตามโครงการนี้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กรณีที่เปิดวงเงิน และสหกรณ์ได้กู้เต็มวงเงินแล้ว สหกรณ์สามารถขอขยายวงเงินกู้ได้อีก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ให้สหกรณ์เตรียมจัดทำข้อมูลเปิดวงเงินเครดิตเงินสด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เพื่อขอกู้เงินจาก </a:t>
            </a:r>
            <a:r>
              <a:rPr lang="th-TH" sz="1800" b="1" dirty="0" err="1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ธ.ก.ส</a:t>
            </a:r>
            <a:endParaRPr lang="th-TH" sz="1800" b="1" dirty="0">
              <a:solidFill>
                <a:schemeClr val="tx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Tx/>
              <a:buAutoNum type="arabicPeriod" startAt="5"/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ให้สหกรณ์ตรวจสอบวงเงินกู้ยืมฯ นายทะเบียนสหกรณ์ 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Tx/>
              <a:buAutoNum type="arabicPeriod" startAt="5"/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ให้สหกรณ์จังหวัดให้คำแนะนำการจัดทำโครงการ               (แผนธุรกิจตามแบบ ธ.</a:t>
            </a:r>
            <a:r>
              <a:rPr lang="th-TH" sz="1800" b="1" dirty="0" err="1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ก.ส.</a:t>
            </a: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1800" b="1" dirty="0" smtClean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แก่สหกรณ์</a:t>
            </a:r>
            <a:endParaRPr lang="th-TH" sz="1800" b="1" dirty="0">
              <a:solidFill>
                <a:schemeClr val="tx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Tx/>
              <a:buAutoNum type="arabicPeriod" startAt="5"/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ให้สหกรณ์จังหวัดให้คำแนะนำเพิ่มประสิทธิภาพการรวบรวม แปรรูป และการตลาดข้าวแก่สหกรณ์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Tx/>
              <a:buAutoNum type="arabicPeriod" startAt="5"/>
              <a:tabLst>
                <a:tab pos="177800" algn="l"/>
              </a:tabLst>
              <a:defRPr/>
            </a:pPr>
            <a:r>
              <a:rPr lang="th-TH" sz="1800" b="1" dirty="0">
                <a:solidFill>
                  <a:schemeClr val="tx2">
                    <a:lumMod val="75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ให้สหกรณ์จังหวัดกำกับดูแลการดำเนินโครงการฯ ให้เป็น ไปตามวัตถุประสงค์และเป้าหมาย ระดับจังหวัด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endParaRPr lang="th-TH" sz="1800" b="1" dirty="0">
              <a:solidFill>
                <a:schemeClr val="tx2">
                  <a:lumMod val="7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สี่เหลี่ยมผืนผ้ามุมมน 4"/>
          <p:cNvSpPr/>
          <p:nvPr/>
        </p:nvSpPr>
        <p:spPr>
          <a:xfrm>
            <a:off x="142875" y="857250"/>
            <a:ext cx="4643438" cy="460375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ja-JP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เจ้าภาพหลัก </a:t>
            </a:r>
            <a:r>
              <a:rPr lang="en-US" altLang="ja-JP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:  </a:t>
            </a:r>
            <a:r>
              <a:rPr lang="th-TH" altLang="ja-JP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กสส.</a:t>
            </a:r>
            <a:r>
              <a:rPr lang="th-TH" altLang="ja-JP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และ ธ.</a:t>
            </a:r>
            <a:r>
              <a:rPr lang="th-TH" altLang="ja-JP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ก.ส.</a:t>
            </a:r>
            <a:r>
              <a:rPr lang="th-TH" altLang="ja-JP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0"/>
          </p:nvPr>
        </p:nvSpPr>
        <p:spPr>
          <a:xfrm>
            <a:off x="100010" y="6356350"/>
            <a:ext cx="614338" cy="365125"/>
          </a:xfrm>
        </p:spPr>
        <p:txBody>
          <a:bodyPr/>
          <a:lstStyle/>
          <a:p>
            <a:pPr>
              <a:defRPr/>
            </a:pPr>
            <a:fld id="{DEFF1212-8599-4772-BED6-4B6653B68F54}" type="datetime1">
              <a:rPr lang="th-TH" smtClean="0"/>
              <a:pPr>
                <a:defRPr/>
              </a:pPr>
              <a:t>22/08/57</a:t>
            </a:fld>
            <a:endParaRPr lang="th-TH" dirty="0"/>
          </a:p>
        </p:txBody>
      </p:sp>
      <p:sp>
        <p:nvSpPr>
          <p:cNvPr id="11" name="ตัวยึดหมายเลขภาพนิ่ง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/>
              <a:t>2</a:t>
            </a:r>
            <a:endParaRPr lang="th-TH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14313" y="142875"/>
            <a:ext cx="8715375" cy="642938"/>
          </a:xfrm>
          <a:solidFill>
            <a:schemeClr val="accent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หลักเกณฑ์และเงื่อนไขที่สำคัญของโครงการสินเชื่อเพื่อรวบรวมข้าว</a:t>
            </a:r>
          </a:p>
        </p:txBody>
      </p:sp>
      <p:graphicFrame>
        <p:nvGraphicFramePr>
          <p:cNvPr id="14369" name="Group 33"/>
          <p:cNvGraphicFramePr>
            <a:graphicFrameLocks noGrp="1"/>
          </p:cNvGraphicFramePr>
          <p:nvPr>
            <p:ph idx="1"/>
          </p:nvPr>
        </p:nvGraphicFramePr>
        <p:xfrm>
          <a:off x="214313" y="857250"/>
          <a:ext cx="8715436" cy="5830157"/>
        </p:xfrm>
        <a:graphic>
          <a:graphicData uri="http://schemas.openxmlformats.org/drawingml/2006/table">
            <a:tbl>
              <a:tblPr/>
              <a:tblGrid>
                <a:gridCol w="2646148"/>
                <a:gridCol w="6069288"/>
              </a:tblGrid>
              <a:tr h="322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ประเด็น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รายละเอียด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คุณสมบัติสถาบันเกษตรกร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เป็นสถาบันเกษตรกร(สหกรณ์ภาคการเกษตรและกลุ่มเกษตรกร)  ที่มีศักยภาพ และผลประกอบการที่ดี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23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วัตถุประสงค์เงินกู้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เป็นเงินทุนหมุนเวียนแก่สถาบัน เพื่อรวบรวมข้าว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ล้านตันข้าวเปลือก วงเงิน 18,000 ล้านบาท และแปรรูปข้าว 400,000 ตันข้าวเปลือก วงเงิน 2,000 ล้านบาท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4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วงเงินกู้ตามโครงการ และวงเงิน  ต่อราย 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20,000 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ล้านบาท และวงเงินตามศักยภาพและขีดความสามารถของสถาบันและแผนธุรกิจ ในการรวบรวมและแปรรูปข้าว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40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หลักประกันเงินกู้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จำนองที่ดิน จำนำผลิตผล คณะกรรมการดำเนินการทั้งคณะ และผู้จัดการของสถาบันเกษตรกร จัดทำหนังสือค้ำประกันหนี้เงินกู้กับธนาคารในฐานะส่วนตัว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แล้วแต่กรณี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64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อัตราดอกเบี้ย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ให้คิดดอกเบี้ยกับผู้กู้ในอัตราดอกเบี้ยสำหรับลูกค้าด้านสถาบันชั้นดีเยี่ยมเท่ากับ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MLR (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ปัจจุบัน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MLR 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เท่ากับร้อยละ 5)  ซึ่งสถาบันจะรับภาระดอกเบี้ยร้อยละ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โดยรัฐบาลรับภาระดอกเบี้ยแทนผู้กู้ร้อยละ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MLR - 1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30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กำหนดชำระคืนเงินกู้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ไม่เกิน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 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โดยคำนึงถึง จำนวนของเงินกู้  รายได้และความสามารถชำระหนี้                    ของผู้กู้  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22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.วงเงินกู้และอำนาจอนุมัติ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แยกจากเงินกู้ปกติของธนาคาร</a:t>
                      </a:r>
                      <a:endParaRPr kumimoji="0" 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5111" marR="6511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3AC13F-558D-48EE-89D1-93C0ADFCC7EE}" type="datetime1">
              <a:rPr lang="th-TH" smtClean="0"/>
              <a:pPr>
                <a:defRPr/>
              </a:pPr>
              <a:t>22/08/57</a:t>
            </a:fld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B1640-B4B3-430A-BAF8-1E1F25671FE5}" type="slidenum">
              <a:rPr lang="th-TH" smtClean="0"/>
              <a:pPr>
                <a:defRPr/>
              </a:pPr>
              <a:t>3</a:t>
            </a:fld>
            <a:endParaRPr lang="th-TH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2012</TotalTime>
  <Words>834</Words>
  <Application>Microsoft Office PowerPoint</Application>
  <PresentationFormat>นำเสนอทางหน้าจอ (4:3)</PresentationFormat>
  <Paragraphs>98</Paragraphs>
  <Slides>3</Slides>
  <Notes>2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5" baseType="lpstr">
      <vt:lpstr>1_ชุดรูปแบบของ Office</vt:lpstr>
      <vt:lpstr>Image</vt:lpstr>
      <vt:lpstr>โครงการสินเชื่อเพื่อรวบรวมข้าวและสร้างมูลค่าเพิ่มโดยสถาบันเกษตรกร</vt:lpstr>
      <vt:lpstr>ภาพนิ่ง 2</vt:lpstr>
      <vt:lpstr>หลักเกณฑ์และเงื่อนไขที่สำคัญของโครงการสินเชื่อเพื่อรวบรวมข้าว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ratchanee_pe</dc:creator>
  <cp:lastModifiedBy>CAD656</cp:lastModifiedBy>
  <cp:revision>293</cp:revision>
  <dcterms:created xsi:type="dcterms:W3CDTF">2014-06-16T03:54:29Z</dcterms:created>
  <dcterms:modified xsi:type="dcterms:W3CDTF">2014-08-22T03:13:43Z</dcterms:modified>
</cp:coreProperties>
</file>